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Roboto Light"/>
      <p:regular r:id="rId33"/>
      <p:bold r:id="rId34"/>
      <p:italic r:id="rId35"/>
      <p:boldItalic r:id="rId36"/>
    </p:embeddedFont>
    <p:embeddedFont>
      <p:font typeface="Arial Black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74">
          <p15:clr>
            <a:srgbClr val="747775"/>
          </p15:clr>
        </p15:guide>
        <p15:guide id="2" orient="horz" pos="2442">
          <p15:clr>
            <a:srgbClr val="747775"/>
          </p15:clr>
        </p15:guide>
      </p15:sldGuideLst>
    </p:ext>
    <p:ext uri="GoogleSlidesCustomDataVersion2">
      <go:slidesCustomData xmlns:go="http://customooxmlschemas.google.com/" r:id="rId38" roundtripDataSignature="AMtx7mgY0vqCsqfNo+VKphEgpeonTmNL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74"/>
        <p:guide pos="244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RobotoLight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Light-italic.fntdata"/><Relationship Id="rId12" Type="http://schemas.openxmlformats.org/officeDocument/2006/relationships/slide" Target="slides/slide7.xml"/><Relationship Id="rId34" Type="http://schemas.openxmlformats.org/officeDocument/2006/relationships/font" Target="fonts/RobotoLight-bold.fntdata"/><Relationship Id="rId15" Type="http://schemas.openxmlformats.org/officeDocument/2006/relationships/slide" Target="slides/slide10.xml"/><Relationship Id="rId37" Type="http://schemas.openxmlformats.org/officeDocument/2006/relationships/font" Target="fonts/ArialBlack-regular.fntdata"/><Relationship Id="rId14" Type="http://schemas.openxmlformats.org/officeDocument/2006/relationships/slide" Target="slides/slide9.xml"/><Relationship Id="rId36" Type="http://schemas.openxmlformats.org/officeDocument/2006/relationships/font" Target="fonts/RobotoLigh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i.org/10.3390/s23052381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i.org/10.3390/s23052381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75a558e0c7_1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275a558e0c7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Bam Random Forest: It builds decision trees on different samples and takes their majority vote for classification.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Grid search systematically tries out different combinations of hyperparameters to find the best setup for optimal model performance, such as number of trees, maximum depth, number of features, etc. → Can be computationally expensive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Interpretation of precision, recall, f1-score, support (n)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1. Precision: Percentage of correct positive predictions relative to total positive predictions.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2. Recall: Percentage of correct positive predictions relative to total actual positives.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3. F1 Score: A weighted harmonic mean of precision and recall. The closer to 1, the better the model.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	F1 Score: 2 * (Precision * Recall) / (Precision + Recall)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K-nearest neighbor: Requires labeled data to make predictions (supervised learning). It uses the labels of the nearest data points to determine the label of a new data point for classification.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weights parameter can have two common values: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uniform (default): Every one of the k neighbors has an equal vote in determining the class of the test point, irrespective of their distance from the test point. 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distance: Neighbors closer to the test point will have a bigger influence on the decision than those farther away.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75a558e0c7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275a558e0c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K-nearest neighbor: Requires labeled data to make predictions (supervised learning). It uses the labels of the nearest data points to determine the label of a new data point for classification.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weights parameter can have two common values: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uniform (default): Every one of the k neighbors has an equal vote in determining the class of the test point, irrespective of their distance from the test point. 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distance: Neighbors closer to the test point will have a bigger influence on the decision than those farther away.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59192f81a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759192f81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K-nearest neighbor: Requires labeled data to make predictions (supervised learning). It uses the labels of the nearest data points to determine the label of a new data point for classification.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The weights parameter can have two common values: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uniform (default): Every one of the k neighbors has an equal vote in determining the class of the test point, irrespective of their distance from the test point. 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distance: Neighbors closer to the test point will have a bigger influence on the decision than those farther away.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Pat: Correlation to define parameter importance → Category is the most important with highest corr → If looking in to this feature → There are over 70 features in this → All could create positive and negative to classification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5a558e0c7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275a558e0c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Pat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Pat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5a558e0c7_0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275a558e0c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Pat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75a558e0c7_0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275a558e0c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Pat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75a558e0c7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275a558e0c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Pat:+We did not start at </a:t>
            </a:r>
            <a:r>
              <a:rPr lang="en"/>
              <a:t>higher kernel though we have good resolution s</a:t>
            </a:r>
            <a:r>
              <a:rPr lang="en"/>
              <a:t>ince the process took very long to complete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Bam: Given our combination of models, the ensemble multi-model framework doesn’t apply well because the result is biased towards the better performing model → 1) adding more parameters with the better performing one provides a better result than combining models 2) expanding the scope of the model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5ad5b51a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275ad5b51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Pat: Pawłowski M, Wróblewska A, Sysko-Romańczuk S. Effective Techniques for Multimodal Data Fusion: A Comparative Analysis. Sensors. 2023; 23(5):2381.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https://doi.org/10.3390/s23052381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Late fusion—all the modalities are learned independently and are combined right before the model makes a decision. </a:t>
            </a:r>
            <a:br>
              <a:rPr lang="en"/>
            </a:br>
            <a:r>
              <a:rPr lang="en"/>
              <a:t>Early fusion—combines all modalities and then learns the model.</a:t>
            </a:r>
            <a:br>
              <a:rPr lang="en"/>
            </a:br>
            <a:r>
              <a:rPr lang="en"/>
              <a:t>The choice of data fusion technique is crucial for maximizing the performance of the multimodal model.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Other important future work: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Library Generation: How to create library more efficiently → Currently, excluding general name to reduce the complex of the library → Should create library based on the shape/geometry instead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759192f81a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2759192f81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Pat: </a:t>
            </a:r>
            <a:r>
              <a:rPr lang="en"/>
              <a:t>Pawłowski M, Wróblewska A, Sysko-Romańczuk S. Effective Techniques for Multimodal Data Fusion: A Comparative Analysis. Sensors. 2023; 23(5):2381.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https://doi.org/10.3390/s23052381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Late fusion—all the modalities are learned independently and are combined right before the model makes a decision. </a:t>
            </a:r>
            <a:br>
              <a:rPr lang="en"/>
            </a:br>
            <a:r>
              <a:rPr lang="en"/>
              <a:t>Early fusion—combines all modalities and then learns the model.</a:t>
            </a:r>
            <a:br>
              <a:rPr lang="en"/>
            </a:br>
            <a:r>
              <a:rPr lang="en"/>
              <a:t>The choice of data fusion technique is crucial for maximizing the performance of the multimodal model.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Other important future work: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Library Generation: How to create library more efficiently → Currently, excluding general name to reduce the complex of the library → Should create library based on the shape/geometry instead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https://github.com/danielegrandi-adsk/IDETC23-Autodesk-hackathon/blob/main/Autodesk%20Hackathon%20Problem%20Statement%202023.pdf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Bam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Bam Random Forest: It builds decision trees on different samples and takes their majority vote for classification.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</a:t>
            </a:r>
            <a:r>
              <a:rPr lang="en"/>
              <a:t>rid search systematically tries out different combinations of hyperparameters to find the best setup for optimal model performance, such as number of trees, maximum depth, number of features, etc. → Can be computationally expensive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Interpretation of precision, recall, f1-score, support (n)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1. Precision: Percentage of correct positive predictions relative to total positive predictions.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2. Recall: Percentage of correct positive predictions relative to total actual positives.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3. F1 Score: A weighted harmonic mean of precision and recall. The closer to 1, the better the model.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	F1 Score: 2 * (Precision * Recall) / (Precision + Recall)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5a558e0c7_1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275a558e0c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Bam Random Forest: It builds decision trees on different samples and takes their majority vote for classification.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Grid search systematically tries out different combinations of hyperparameters to find the best setup for optimal model performance, such as number of trees, maximum depth, number of features, etc. → Can be computationally expensive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Interpretation of precision, recall, f1-score, support (n)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1. Precision: Percentage of correct positive predictions relative to total positive predictions.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2. Recall: Percentage of correct positive predictions relative to total actual positives.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3. F1 Score: A weighted harmonic mean of precision and recall. The closer to 1, the better the model.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	F1 Score: 2 * (Precision * Recall) / (Precision + Recall)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1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3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67" name="Google Shape;67;p30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0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0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0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" name="Google Shape;72;p3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3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6" name="Google Shape;76;p3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3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9" name="Google Shape;79;p3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3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3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21;p2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2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" name="Google Shape;23;p2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" name="Google Shape;24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25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7" name="Google Shape;37;p25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5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5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" name="Google Shape;42;p2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2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27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48" name="Google Shape;48;p27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7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7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7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7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" name="Google Shape;54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" name="Google Shape;58;p2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" name="Google Shape;59;p2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" name="Google Shape;60;p2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" name="Google Shape;63;p29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2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23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9" Type="http://schemas.openxmlformats.org/officeDocument/2006/relationships/image" Target="../media/image25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Relationship Id="rId5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jpg"/><Relationship Id="rId4" Type="http://schemas.openxmlformats.org/officeDocument/2006/relationships/image" Target="../media/image4.jp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625"/>
            <a:ext cx="9144001" cy="5146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75a558e0c7_1_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Model 1: </a:t>
            </a:r>
            <a:r>
              <a:rPr b="1" lang="en" sz="2800"/>
              <a:t>Random Forest</a:t>
            </a:r>
            <a:endParaRPr b="1" sz="2800"/>
          </a:p>
        </p:txBody>
      </p:sp>
      <p:sp>
        <p:nvSpPr>
          <p:cNvPr id="172" name="Google Shape;172;g275a558e0c7_1_14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Challenge 2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73" name="Google Shape;173;g275a558e0c7_1_14"/>
          <p:cNvCxnSpPr/>
          <p:nvPr/>
        </p:nvCxnSpPr>
        <p:spPr>
          <a:xfrm flipH="1" rot="10800000">
            <a:off x="4353711" y="2932987"/>
            <a:ext cx="513000" cy="2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4" name="Google Shape;174;g275a558e0c7_1_14"/>
          <p:cNvSpPr txBox="1"/>
          <p:nvPr/>
        </p:nvSpPr>
        <p:spPr>
          <a:xfrm>
            <a:off x="5109238" y="4798200"/>
            <a:ext cx="30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Apply grid search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5" name="Google Shape;175;g275a558e0c7_1_14"/>
          <p:cNvPicPr preferRelativeResize="0"/>
          <p:nvPr/>
        </p:nvPicPr>
        <p:blipFill rotWithShape="1">
          <a:blip r:embed="rId3">
            <a:alphaModFix/>
          </a:blip>
          <a:srcRect b="0" l="0" r="9592" t="0"/>
          <a:stretch/>
        </p:blipFill>
        <p:spPr>
          <a:xfrm>
            <a:off x="791125" y="1488075"/>
            <a:ext cx="3328415" cy="3310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75a558e0c7_1_14"/>
          <p:cNvPicPr preferRelativeResize="0"/>
          <p:nvPr/>
        </p:nvPicPr>
        <p:blipFill rotWithShape="1">
          <a:blip r:embed="rId4">
            <a:alphaModFix/>
          </a:blip>
          <a:srcRect b="0" l="19354" r="0" t="0"/>
          <a:stretch/>
        </p:blipFill>
        <p:spPr>
          <a:xfrm>
            <a:off x="5131373" y="1506900"/>
            <a:ext cx="3328416" cy="3310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275a558e0c7_1_14"/>
          <p:cNvPicPr preferRelativeResize="0"/>
          <p:nvPr/>
        </p:nvPicPr>
        <p:blipFill rotWithShape="1">
          <a:blip r:embed="rId5">
            <a:alphaModFix/>
          </a:blip>
          <a:srcRect b="1296" l="0" r="388" t="2669"/>
          <a:stretch/>
        </p:blipFill>
        <p:spPr>
          <a:xfrm>
            <a:off x="4587925" y="100675"/>
            <a:ext cx="4244375" cy="1387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" name="Google Shape;178;g275a558e0c7_1_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Model 2: KNN</a:t>
            </a:r>
            <a:endParaRPr b="1"/>
          </a:p>
        </p:txBody>
      </p:sp>
      <p:sp>
        <p:nvSpPr>
          <p:cNvPr id="184" name="Google Shape;184;p11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Challenge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5" name="Google Shape;185;p11"/>
          <p:cNvSpPr txBox="1"/>
          <p:nvPr/>
        </p:nvSpPr>
        <p:spPr>
          <a:xfrm>
            <a:off x="418079" y="1608775"/>
            <a:ext cx="39405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8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11"/>
          <p:cNvPicPr preferRelativeResize="0"/>
          <p:nvPr/>
        </p:nvPicPr>
        <p:blipFill rotWithShape="1">
          <a:blip r:embed="rId3">
            <a:alphaModFix/>
          </a:blip>
          <a:srcRect b="0" l="0" r="8020" t="0"/>
          <a:stretch/>
        </p:blipFill>
        <p:spPr>
          <a:xfrm>
            <a:off x="860225" y="1380175"/>
            <a:ext cx="3328417" cy="331012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75a558e0c7_0_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Model 2: KNN</a:t>
            </a:r>
            <a:endParaRPr b="1"/>
          </a:p>
        </p:txBody>
      </p:sp>
      <p:sp>
        <p:nvSpPr>
          <p:cNvPr id="193" name="Google Shape;193;g275a558e0c7_0_79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Challenge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4" name="Google Shape;194;g275a558e0c7_0_79"/>
          <p:cNvSpPr txBox="1"/>
          <p:nvPr/>
        </p:nvSpPr>
        <p:spPr>
          <a:xfrm>
            <a:off x="418079" y="1608775"/>
            <a:ext cx="39405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8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5" name="Google Shape;195;g275a558e0c7_0_79"/>
          <p:cNvCxnSpPr/>
          <p:nvPr/>
        </p:nvCxnSpPr>
        <p:spPr>
          <a:xfrm flipH="1" rot="10800000">
            <a:off x="4429911" y="3009187"/>
            <a:ext cx="513000" cy="2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6" name="Google Shape;196;g275a558e0c7_0_79"/>
          <p:cNvSpPr txBox="1"/>
          <p:nvPr/>
        </p:nvSpPr>
        <p:spPr>
          <a:xfrm>
            <a:off x="5217438" y="4782525"/>
            <a:ext cx="30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Specify weights='distance'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" name="Google Shape;197;g275a558e0c7_0_79"/>
          <p:cNvPicPr preferRelativeResize="0"/>
          <p:nvPr/>
        </p:nvPicPr>
        <p:blipFill rotWithShape="1">
          <a:blip r:embed="rId3">
            <a:alphaModFix/>
          </a:blip>
          <a:srcRect b="0" l="0" r="8020" t="0"/>
          <a:stretch/>
        </p:blipFill>
        <p:spPr>
          <a:xfrm>
            <a:off x="860225" y="1532575"/>
            <a:ext cx="3328417" cy="331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75a558e0c7_0_79"/>
          <p:cNvPicPr preferRelativeResize="0"/>
          <p:nvPr/>
        </p:nvPicPr>
        <p:blipFill rotWithShape="1">
          <a:blip r:embed="rId4">
            <a:alphaModFix/>
          </a:blip>
          <a:srcRect b="0" l="19646" r="0" t="2305"/>
          <a:stretch/>
        </p:blipFill>
        <p:spPr>
          <a:xfrm>
            <a:off x="5217450" y="1608775"/>
            <a:ext cx="3295123" cy="32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275a558e0c7_0_7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59192f81a_0_4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Model 2: KNN</a:t>
            </a:r>
            <a:endParaRPr b="1"/>
          </a:p>
        </p:txBody>
      </p:sp>
      <p:sp>
        <p:nvSpPr>
          <p:cNvPr id="205" name="Google Shape;205;g2759192f81a_0_48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Challenge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6" name="Google Shape;206;g2759192f81a_0_48"/>
          <p:cNvSpPr txBox="1"/>
          <p:nvPr/>
        </p:nvSpPr>
        <p:spPr>
          <a:xfrm>
            <a:off x="418079" y="1608775"/>
            <a:ext cx="39405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8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7" name="Google Shape;207;g2759192f81a_0_48"/>
          <p:cNvCxnSpPr/>
          <p:nvPr/>
        </p:nvCxnSpPr>
        <p:spPr>
          <a:xfrm flipH="1" rot="10800000">
            <a:off x="4429911" y="3009187"/>
            <a:ext cx="513000" cy="2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8" name="Google Shape;208;g2759192f81a_0_48"/>
          <p:cNvSpPr txBox="1"/>
          <p:nvPr/>
        </p:nvSpPr>
        <p:spPr>
          <a:xfrm>
            <a:off x="5217438" y="4782525"/>
            <a:ext cx="30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Specify weights='distance'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g2759192f81a_0_48"/>
          <p:cNvPicPr preferRelativeResize="0"/>
          <p:nvPr/>
        </p:nvPicPr>
        <p:blipFill rotWithShape="1">
          <a:blip r:embed="rId3">
            <a:alphaModFix/>
          </a:blip>
          <a:srcRect b="0" l="0" r="8020" t="0"/>
          <a:stretch/>
        </p:blipFill>
        <p:spPr>
          <a:xfrm>
            <a:off x="860225" y="1532575"/>
            <a:ext cx="3328417" cy="331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2759192f81a_0_48"/>
          <p:cNvPicPr preferRelativeResize="0"/>
          <p:nvPr/>
        </p:nvPicPr>
        <p:blipFill rotWithShape="1">
          <a:blip r:embed="rId4">
            <a:alphaModFix/>
          </a:blip>
          <a:srcRect b="2822" l="0" r="1019" t="2784"/>
          <a:stretch/>
        </p:blipFill>
        <p:spPr>
          <a:xfrm>
            <a:off x="4110925" y="128125"/>
            <a:ext cx="4217524" cy="1363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1" name="Google Shape;211;g2759192f81a_0_48"/>
          <p:cNvPicPr preferRelativeResize="0"/>
          <p:nvPr/>
        </p:nvPicPr>
        <p:blipFill rotWithShape="1">
          <a:blip r:embed="rId5">
            <a:alphaModFix/>
          </a:blip>
          <a:srcRect b="0" l="19646" r="0" t="2305"/>
          <a:stretch/>
        </p:blipFill>
        <p:spPr>
          <a:xfrm>
            <a:off x="5217450" y="1608775"/>
            <a:ext cx="3295123" cy="32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2759192f81a_0_4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Parameter Importance Analysis</a:t>
            </a:r>
            <a:endParaRPr b="1"/>
          </a:p>
        </p:txBody>
      </p:sp>
      <p:sp>
        <p:nvSpPr>
          <p:cNvPr id="218" name="Google Shape;218;p13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Challenge 2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9" name="Google Shape;21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201" y="1352200"/>
            <a:ext cx="4047100" cy="291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75a558e0c7_0_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Parameter Importance Analysis</a:t>
            </a:r>
            <a:endParaRPr b="1"/>
          </a:p>
        </p:txBody>
      </p:sp>
      <p:sp>
        <p:nvSpPr>
          <p:cNvPr id="226" name="Google Shape;226;g275a558e0c7_0_37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Challenge 2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7" name="Google Shape;227;g275a558e0c7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201" y="1352200"/>
            <a:ext cx="4047100" cy="29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75a558e0c7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250" y="1361470"/>
            <a:ext cx="3014424" cy="24205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g275a558e0c7_0_37"/>
          <p:cNvCxnSpPr/>
          <p:nvPr/>
        </p:nvCxnSpPr>
        <p:spPr>
          <a:xfrm>
            <a:off x="4279850" y="2360625"/>
            <a:ext cx="1065300" cy="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" name="Google Shape;230;g275a558e0c7_0_37"/>
          <p:cNvSpPr/>
          <p:nvPr/>
        </p:nvSpPr>
        <p:spPr>
          <a:xfrm>
            <a:off x="3757500" y="1602550"/>
            <a:ext cx="523500" cy="255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75a558e0c7_0_37"/>
          <p:cNvSpPr/>
          <p:nvPr/>
        </p:nvSpPr>
        <p:spPr>
          <a:xfrm>
            <a:off x="5334250" y="1295400"/>
            <a:ext cx="3359700" cy="2552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75a558e0c7_0_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Model 3: CNN</a:t>
            </a:r>
            <a:endParaRPr b="1"/>
          </a:p>
        </p:txBody>
      </p:sp>
      <p:sp>
        <p:nvSpPr>
          <p:cNvPr id="238" name="Google Shape;238;p12"/>
          <p:cNvSpPr txBox="1"/>
          <p:nvPr>
            <p:ph idx="4294967295" type="body"/>
          </p:nvPr>
        </p:nvSpPr>
        <p:spPr>
          <a:xfrm>
            <a:off x="-4385955" y="490325"/>
            <a:ext cx="39285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Convolutional</a:t>
            </a:r>
            <a:r>
              <a:rPr lang="en">
                <a:solidFill>
                  <a:schemeClr val="lt1"/>
                </a:solidFill>
              </a:rPr>
              <a:t> Neural Network (CNN)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9" name="Google Shape;239;p12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Challenge 2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40" name="Google Shape;24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0" y="1620925"/>
            <a:ext cx="3886501" cy="317925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2"/>
          <p:cNvSpPr txBox="1"/>
          <p:nvPr/>
        </p:nvSpPr>
        <p:spPr>
          <a:xfrm>
            <a:off x="1074750" y="4693650"/>
            <a:ext cx="30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CNN Model 1: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kernel_size = (3,3)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75a558e0c7_0_9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Model 3: CNN</a:t>
            </a:r>
            <a:endParaRPr b="1"/>
          </a:p>
        </p:txBody>
      </p:sp>
      <p:sp>
        <p:nvSpPr>
          <p:cNvPr id="248" name="Google Shape;248;g275a558e0c7_0_90"/>
          <p:cNvSpPr txBox="1"/>
          <p:nvPr>
            <p:ph idx="4294967295" type="body"/>
          </p:nvPr>
        </p:nvSpPr>
        <p:spPr>
          <a:xfrm>
            <a:off x="-4385955" y="490325"/>
            <a:ext cx="39285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Convolutional Neural Network (CNN)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9" name="Google Shape;249;g275a558e0c7_0_90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Challenge 2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50" name="Google Shape;250;g275a558e0c7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0" y="1620925"/>
            <a:ext cx="3886501" cy="317925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275a558e0c7_0_90"/>
          <p:cNvSpPr txBox="1"/>
          <p:nvPr/>
        </p:nvSpPr>
        <p:spPr>
          <a:xfrm>
            <a:off x="1074750" y="4693650"/>
            <a:ext cx="30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CNN Model 1: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kernel_size = (3,3)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g275a558e0c7_0_90"/>
          <p:cNvSpPr txBox="1"/>
          <p:nvPr/>
        </p:nvSpPr>
        <p:spPr>
          <a:xfrm>
            <a:off x="5805625" y="4721000"/>
            <a:ext cx="30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CNN Model 2: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kernel_size = (5,5)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g275a558e0c7_0_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3675" y="1601625"/>
            <a:ext cx="3966400" cy="3217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g275a558e0c7_0_90"/>
          <p:cNvCxnSpPr/>
          <p:nvPr/>
        </p:nvCxnSpPr>
        <p:spPr>
          <a:xfrm flipH="1" rot="10800000">
            <a:off x="4208261" y="2791037"/>
            <a:ext cx="513000" cy="2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5" name="Google Shape;255;g275a558e0c7_0_9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75a558e0c7_0_10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Model 3: CNN</a:t>
            </a:r>
            <a:endParaRPr b="1"/>
          </a:p>
        </p:txBody>
      </p:sp>
      <p:sp>
        <p:nvSpPr>
          <p:cNvPr id="261" name="Google Shape;261;g275a558e0c7_0_102"/>
          <p:cNvSpPr txBox="1"/>
          <p:nvPr>
            <p:ph idx="4294967295" type="body"/>
          </p:nvPr>
        </p:nvSpPr>
        <p:spPr>
          <a:xfrm>
            <a:off x="-4385955" y="490325"/>
            <a:ext cx="39285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Convolutional Neural Network (CNN)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2" name="Google Shape;262;g275a558e0c7_0_102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Challenge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3" name="Google Shape;263;g275a558e0c7_0_102"/>
          <p:cNvSpPr txBox="1"/>
          <p:nvPr/>
        </p:nvSpPr>
        <p:spPr>
          <a:xfrm>
            <a:off x="1074750" y="4693650"/>
            <a:ext cx="30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CNN Model 1: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kernel_size = (3,3)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g275a558e0c7_0_102"/>
          <p:cNvSpPr txBox="1"/>
          <p:nvPr/>
        </p:nvSpPr>
        <p:spPr>
          <a:xfrm>
            <a:off x="5805625" y="4721000"/>
            <a:ext cx="30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CNN Model 2: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kernel_size = (5,5)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5" name="Google Shape;265;g275a558e0c7_0_102"/>
          <p:cNvCxnSpPr/>
          <p:nvPr/>
        </p:nvCxnSpPr>
        <p:spPr>
          <a:xfrm flipH="1" rot="10800000">
            <a:off x="4284461" y="2791037"/>
            <a:ext cx="513000" cy="2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66" name="Google Shape;266;g275a558e0c7_0_102"/>
          <p:cNvPicPr preferRelativeResize="0"/>
          <p:nvPr/>
        </p:nvPicPr>
        <p:blipFill rotWithShape="1">
          <a:blip r:embed="rId3">
            <a:alphaModFix/>
          </a:blip>
          <a:srcRect b="0" l="0" r="0" t="2856"/>
          <a:stretch/>
        </p:blipFill>
        <p:spPr>
          <a:xfrm>
            <a:off x="315088" y="1639476"/>
            <a:ext cx="3824362" cy="30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275a558e0c7_0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250" y="1613575"/>
            <a:ext cx="3791899" cy="30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275a558e0c7_0_102"/>
          <p:cNvPicPr preferRelativeResize="0"/>
          <p:nvPr/>
        </p:nvPicPr>
        <p:blipFill rotWithShape="1">
          <a:blip r:embed="rId5">
            <a:alphaModFix/>
          </a:blip>
          <a:srcRect b="2910" l="1008" r="1057" t="2901"/>
          <a:stretch/>
        </p:blipFill>
        <p:spPr>
          <a:xfrm>
            <a:off x="4182525" y="173900"/>
            <a:ext cx="4173374" cy="1363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9" name="Google Shape;269;g275a558e0c7_0_10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5a558e0c7_0_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Model 3: CNN</a:t>
            </a:r>
            <a:endParaRPr b="1"/>
          </a:p>
        </p:txBody>
      </p:sp>
      <p:sp>
        <p:nvSpPr>
          <p:cNvPr id="275" name="Google Shape;275;g275a558e0c7_0_8"/>
          <p:cNvSpPr txBox="1"/>
          <p:nvPr>
            <p:ph idx="4294967295" type="body"/>
          </p:nvPr>
        </p:nvSpPr>
        <p:spPr>
          <a:xfrm>
            <a:off x="2878950" y="1451576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Challenge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6" name="Google Shape;276;g275a558e0c7_0_8"/>
          <p:cNvSpPr txBox="1"/>
          <p:nvPr/>
        </p:nvSpPr>
        <p:spPr>
          <a:xfrm>
            <a:off x="407000" y="1246350"/>
            <a:ext cx="3439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800"/>
              <a:buFont typeface="Roboto"/>
              <a:buNone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Challenges in training this model</a:t>
            </a:r>
            <a:endParaRPr b="0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" name="Google Shape;277;g275a558e0c7_0_8"/>
          <p:cNvPicPr preferRelativeResize="0"/>
          <p:nvPr/>
        </p:nvPicPr>
        <p:blipFill rotWithShape="1">
          <a:blip r:embed="rId3">
            <a:alphaModFix/>
          </a:blip>
          <a:srcRect b="0" l="39360" r="0" t="0"/>
          <a:stretch/>
        </p:blipFill>
        <p:spPr>
          <a:xfrm>
            <a:off x="183300" y="1765950"/>
            <a:ext cx="12938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75a558e0c7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450" y="1994496"/>
            <a:ext cx="1085250" cy="10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75a558e0c7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6350" y="1669138"/>
            <a:ext cx="1496550" cy="14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275a558e0c7_0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000" y="-24717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75a558e0c7_0_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000" y="-494350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275a558e0c7_0_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6300" y="3556025"/>
            <a:ext cx="1496550" cy="14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75a558e0c7_0_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13550" y="-463242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75a558e0c7_0_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38800" y="-280990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275a558e0c7_0_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21525" y="1904750"/>
            <a:ext cx="1651275" cy="165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275a558e0c7_0_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46338" y="3013300"/>
            <a:ext cx="1753625" cy="175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275a558e0c7_0_8"/>
          <p:cNvSpPr txBox="1"/>
          <p:nvPr/>
        </p:nvSpPr>
        <p:spPr>
          <a:xfrm>
            <a:off x="5709675" y="1329200"/>
            <a:ext cx="3349200" cy="31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model contains similar shapes of geometry in different materials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camera setting of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given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.png pictures are not similar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Additional image-preprocessing may be useful to 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improve</a:t>
            </a: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the accuracy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❏"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Each CNN model took very long to train (over 16 min) compared to other model methods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g275a558e0c7_0_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g275a558e0c7_0_8"/>
          <p:cNvSpPr txBox="1"/>
          <p:nvPr/>
        </p:nvSpPr>
        <p:spPr>
          <a:xfrm>
            <a:off x="854225" y="4822800"/>
            <a:ext cx="46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General geometry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parts found in multiple materials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 sz="3600">
                <a:latin typeface="Arial Black"/>
                <a:ea typeface="Arial Black"/>
                <a:cs typeface="Arial Black"/>
                <a:sym typeface="Arial Black"/>
              </a:rPr>
              <a:t>Autodesk Problem 1: </a:t>
            </a:r>
            <a:endParaRPr sz="3600"/>
          </a:p>
        </p:txBody>
      </p:sp>
      <p:sp>
        <p:nvSpPr>
          <p:cNvPr id="97" name="Google Shape;9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Automating material selection based on assembly and geometry setting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598106" y="708872"/>
            <a:ext cx="43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August 20, 2023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99;p2"/>
          <p:cNvCxnSpPr/>
          <p:nvPr/>
        </p:nvCxnSpPr>
        <p:spPr>
          <a:xfrm>
            <a:off x="660600" y="2688775"/>
            <a:ext cx="79065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"/>
          <p:cNvSpPr txBox="1"/>
          <p:nvPr>
            <p:ph type="title"/>
          </p:nvPr>
        </p:nvSpPr>
        <p:spPr>
          <a:xfrm>
            <a:off x="207035" y="410000"/>
            <a:ext cx="8824822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Challenges and Key Learning</a:t>
            </a:r>
            <a:endParaRPr b="1"/>
          </a:p>
        </p:txBody>
      </p:sp>
      <p:grpSp>
        <p:nvGrpSpPr>
          <p:cNvPr id="295" name="Google Shape;295;p14"/>
          <p:cNvGrpSpPr/>
          <p:nvPr/>
        </p:nvGrpSpPr>
        <p:grpSpPr>
          <a:xfrm>
            <a:off x="431925" y="1304875"/>
            <a:ext cx="3777765" cy="3416400"/>
            <a:chOff x="431925" y="1304875"/>
            <a:chExt cx="2628925" cy="3416400"/>
          </a:xfrm>
        </p:grpSpPr>
        <p:sp>
          <p:nvSpPr>
            <p:cNvPr id="296" name="Google Shape;296;p14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p14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Challenges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9" name="Google Shape;299;p14"/>
          <p:cNvSpPr txBox="1"/>
          <p:nvPr>
            <p:ph idx="4294967295" type="body"/>
          </p:nvPr>
        </p:nvSpPr>
        <p:spPr>
          <a:xfrm>
            <a:off x="508325" y="1850300"/>
            <a:ext cx="3580200" cy="27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The ensemble of multimodal framework may not apply well, given our selected models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Difficulties in finding features with reasonable correlation to the target feature</a:t>
            </a:r>
            <a:endParaRPr sz="1600"/>
          </a:p>
        </p:txBody>
      </p:sp>
      <p:grpSp>
        <p:nvGrpSpPr>
          <p:cNvPr id="300" name="Google Shape;300;p14"/>
          <p:cNvGrpSpPr/>
          <p:nvPr/>
        </p:nvGrpSpPr>
        <p:grpSpPr>
          <a:xfrm>
            <a:off x="4934547" y="1304875"/>
            <a:ext cx="3910842" cy="3416400"/>
            <a:chOff x="6212550" y="1304875"/>
            <a:chExt cx="2632500" cy="3416400"/>
          </a:xfrm>
        </p:grpSpPr>
        <p:sp>
          <p:nvSpPr>
            <p:cNvPr id="301" name="Google Shape;301;p14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4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3" name="Google Shape;303;p14"/>
          <p:cNvSpPr txBox="1"/>
          <p:nvPr>
            <p:ph idx="4294967295" type="body"/>
          </p:nvPr>
        </p:nvSpPr>
        <p:spPr>
          <a:xfrm>
            <a:off x="5033175" y="1319211"/>
            <a:ext cx="2494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Key Learning items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4" name="Google Shape;304;p14"/>
          <p:cNvSpPr txBox="1"/>
          <p:nvPr>
            <p:ph idx="4294967295" type="body"/>
          </p:nvPr>
        </p:nvSpPr>
        <p:spPr>
          <a:xfrm>
            <a:off x="5033175" y="1850300"/>
            <a:ext cx="3777900" cy="27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One model performed significantly better than the others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Add more parameters to the better performing model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Add other models</a:t>
            </a:r>
            <a:endParaRPr sz="1600"/>
          </a:p>
          <a:p>
            <a:pPr indent="0" lvl="0" marL="914400" rtl="0" algn="l">
              <a:lnSpc>
                <a:spcPct val="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Brainstorming about feature selection and processing could guide us to a good start of feature searching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cxnSp>
        <p:nvCxnSpPr>
          <p:cNvPr id="305" name="Google Shape;305;p14"/>
          <p:cNvCxnSpPr/>
          <p:nvPr/>
        </p:nvCxnSpPr>
        <p:spPr>
          <a:xfrm flipH="1" rot="10800000">
            <a:off x="4315461" y="2124587"/>
            <a:ext cx="513000" cy="2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6" name="Google Shape;306;p14"/>
          <p:cNvCxnSpPr/>
          <p:nvPr/>
        </p:nvCxnSpPr>
        <p:spPr>
          <a:xfrm flipH="1" rot="10800000">
            <a:off x="4315636" y="3744350"/>
            <a:ext cx="513000" cy="2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7" name="Google Shape;307;p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75ad5b51a0_0_0"/>
          <p:cNvSpPr txBox="1"/>
          <p:nvPr>
            <p:ph type="title"/>
          </p:nvPr>
        </p:nvSpPr>
        <p:spPr>
          <a:xfrm>
            <a:off x="442050" y="336975"/>
            <a:ext cx="82158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 sz="3600"/>
              <a:t>Future Work: </a:t>
            </a:r>
            <a:br>
              <a:rPr b="1" lang="en" sz="3600"/>
            </a:br>
            <a:r>
              <a:rPr b="1" lang="en" sz="3600"/>
              <a:t>Improving library generation</a:t>
            </a:r>
            <a:endParaRPr b="1" sz="3600"/>
          </a:p>
        </p:txBody>
      </p:sp>
      <p:sp>
        <p:nvSpPr>
          <p:cNvPr id="313" name="Google Shape;313;g275ad5b51a0_0_0"/>
          <p:cNvSpPr txBox="1"/>
          <p:nvPr/>
        </p:nvSpPr>
        <p:spPr>
          <a:xfrm>
            <a:off x="-22050" y="1431375"/>
            <a:ext cx="9257100" cy="371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g275ad5b51a0_0_0"/>
          <p:cNvSpPr txBox="1"/>
          <p:nvPr>
            <p:ph idx="12" type="sldNum"/>
          </p:nvPr>
        </p:nvSpPr>
        <p:spPr>
          <a:xfrm>
            <a:off x="8657856" y="466521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grpSp>
        <p:nvGrpSpPr>
          <p:cNvPr id="315" name="Google Shape;315;g275ad5b51a0_0_0"/>
          <p:cNvGrpSpPr/>
          <p:nvPr/>
        </p:nvGrpSpPr>
        <p:grpSpPr>
          <a:xfrm>
            <a:off x="471648" y="1555946"/>
            <a:ext cx="3777765" cy="2254824"/>
            <a:chOff x="431925" y="1304875"/>
            <a:chExt cx="2628925" cy="3416400"/>
          </a:xfrm>
        </p:grpSpPr>
        <p:sp>
          <p:nvSpPr>
            <p:cNvPr id="316" name="Google Shape;316;g275ad5b51a0_0_0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g275ad5b51a0_0_0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8" name="Google Shape;318;g275ad5b51a0_0_0"/>
          <p:cNvSpPr txBox="1"/>
          <p:nvPr>
            <p:ph idx="4294967295" type="body"/>
          </p:nvPr>
        </p:nvSpPr>
        <p:spPr>
          <a:xfrm>
            <a:off x="546150" y="1479775"/>
            <a:ext cx="2494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Current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9" name="Google Shape;319;g275ad5b51a0_0_0"/>
          <p:cNvSpPr txBox="1"/>
          <p:nvPr>
            <p:ph idx="4294967295" type="body"/>
          </p:nvPr>
        </p:nvSpPr>
        <p:spPr>
          <a:xfrm>
            <a:off x="548050" y="2025200"/>
            <a:ext cx="3580200" cy="16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Use names of the bodies as an indication of unique data point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Disregard other useful data points, which have general name i.e. ‘BodyX’</a:t>
            </a:r>
            <a:endParaRPr sz="1600"/>
          </a:p>
        </p:txBody>
      </p:sp>
      <p:grpSp>
        <p:nvGrpSpPr>
          <p:cNvPr id="320" name="Google Shape;320;g275ad5b51a0_0_0"/>
          <p:cNvGrpSpPr/>
          <p:nvPr/>
        </p:nvGrpSpPr>
        <p:grpSpPr>
          <a:xfrm>
            <a:off x="4974256" y="1555975"/>
            <a:ext cx="3910842" cy="2254824"/>
            <a:chOff x="6212550" y="1304875"/>
            <a:chExt cx="2632500" cy="3416400"/>
          </a:xfrm>
        </p:grpSpPr>
        <p:sp>
          <p:nvSpPr>
            <p:cNvPr id="321" name="Google Shape;321;g275ad5b51a0_0_0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g275ad5b51a0_0_0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g275ad5b51a0_0_0"/>
          <p:cNvSpPr txBox="1"/>
          <p:nvPr>
            <p:ph idx="4294967295" type="body"/>
          </p:nvPr>
        </p:nvSpPr>
        <p:spPr>
          <a:xfrm>
            <a:off x="5072900" y="1494111"/>
            <a:ext cx="2494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Future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4" name="Google Shape;324;g275ad5b51a0_0_0"/>
          <p:cNvSpPr txBox="1"/>
          <p:nvPr>
            <p:ph idx="4294967295" type="body"/>
          </p:nvPr>
        </p:nvSpPr>
        <p:spPr>
          <a:xfrm>
            <a:off x="5072900" y="2482400"/>
            <a:ext cx="37779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en" sz="1600"/>
              <a:t>Classify the unique data points based on the geometry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cxnSp>
        <p:nvCxnSpPr>
          <p:cNvPr id="325" name="Google Shape;325;g275ad5b51a0_0_0"/>
          <p:cNvCxnSpPr/>
          <p:nvPr/>
        </p:nvCxnSpPr>
        <p:spPr>
          <a:xfrm flipH="1" rot="10800000">
            <a:off x="4370974" y="2866662"/>
            <a:ext cx="513000" cy="2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6" name="Google Shape;326;g275ad5b51a0_0_0"/>
          <p:cNvSpPr txBox="1"/>
          <p:nvPr>
            <p:ph idx="12" type="sldNum"/>
          </p:nvPr>
        </p:nvSpPr>
        <p:spPr>
          <a:xfrm>
            <a:off x="8500156" y="47498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Google Shape;327;g275ad5b51a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351" y="3829773"/>
            <a:ext cx="955699" cy="9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275ad5b51a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025" y="3829775"/>
            <a:ext cx="1018199" cy="101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275ad5b51a0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0200" y="3829787"/>
            <a:ext cx="955699" cy="95569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275ad5b51a0_0_0"/>
          <p:cNvSpPr txBox="1"/>
          <p:nvPr/>
        </p:nvSpPr>
        <p:spPr>
          <a:xfrm>
            <a:off x="3524675" y="4822800"/>
            <a:ext cx="29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Example of Parts named ‘BodyX’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759192f81a_0_1"/>
          <p:cNvSpPr txBox="1"/>
          <p:nvPr>
            <p:ph type="title"/>
          </p:nvPr>
        </p:nvSpPr>
        <p:spPr>
          <a:xfrm>
            <a:off x="442050" y="336975"/>
            <a:ext cx="8215800" cy="10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 sz="3600"/>
              <a:t>Future Work: </a:t>
            </a:r>
            <a:br>
              <a:rPr b="1" lang="en" sz="3600"/>
            </a:br>
            <a:r>
              <a:rPr b="1" lang="en" sz="3600"/>
              <a:t>Multimodal Data Fusion Investigation</a:t>
            </a:r>
            <a:endParaRPr b="1" sz="3600"/>
          </a:p>
        </p:txBody>
      </p:sp>
      <p:sp>
        <p:nvSpPr>
          <p:cNvPr id="336" name="Google Shape;336;g2759192f81a_0_1"/>
          <p:cNvSpPr txBox="1"/>
          <p:nvPr/>
        </p:nvSpPr>
        <p:spPr>
          <a:xfrm>
            <a:off x="-3600" y="1431400"/>
            <a:ext cx="9144000" cy="371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g2759192f81a_0_1"/>
          <p:cNvSpPr txBox="1"/>
          <p:nvPr>
            <p:ph idx="4294967295" type="body"/>
          </p:nvPr>
        </p:nvSpPr>
        <p:spPr>
          <a:xfrm>
            <a:off x="442050" y="1506450"/>
            <a:ext cx="3478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Late Fusion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8" name="Google Shape;338;g2759192f81a_0_1"/>
          <p:cNvSpPr txBox="1"/>
          <p:nvPr>
            <p:ph idx="4294967295" type="body"/>
          </p:nvPr>
        </p:nvSpPr>
        <p:spPr>
          <a:xfrm>
            <a:off x="442050" y="3436400"/>
            <a:ext cx="3478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Early Fusion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39" name="Google Shape;339;g2759192f81a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663" y="3309900"/>
            <a:ext cx="4288575" cy="17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2759192f81a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6588" y="1431400"/>
            <a:ext cx="4083622" cy="17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2759192f81a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4073" y="1431398"/>
            <a:ext cx="4446394" cy="175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g2759192f81a_0_1"/>
          <p:cNvCxnSpPr>
            <a:stCxn id="336" idx="1"/>
            <a:endCxn id="336" idx="3"/>
          </p:cNvCxnSpPr>
          <p:nvPr/>
        </p:nvCxnSpPr>
        <p:spPr>
          <a:xfrm>
            <a:off x="-3600" y="328750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343" name="Google Shape;343;g2759192f81a_0_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Thank you!</a:t>
            </a:r>
            <a:br>
              <a:rPr lang="en"/>
            </a:br>
            <a:r>
              <a:rPr lang="en"/>
              <a:t>Q&amp;A</a:t>
            </a:r>
            <a:endParaRPr/>
          </a:p>
        </p:txBody>
      </p:sp>
      <p:sp>
        <p:nvSpPr>
          <p:cNvPr id="349" name="Google Shape;349;p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>
            <p:ph type="title"/>
          </p:nvPr>
        </p:nvSpPr>
        <p:spPr>
          <a:xfrm>
            <a:off x="247200" y="49400"/>
            <a:ext cx="4045200" cy="112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 sz="3000"/>
              <a:t>Table of Contents</a:t>
            </a:r>
            <a:endParaRPr b="1" sz="3000"/>
          </a:p>
        </p:txBody>
      </p:sp>
      <p:sp>
        <p:nvSpPr>
          <p:cNvPr id="105" name="Google Shape;105;p3"/>
          <p:cNvSpPr txBox="1"/>
          <p:nvPr>
            <p:ph idx="1" type="subTitle"/>
          </p:nvPr>
        </p:nvSpPr>
        <p:spPr>
          <a:xfrm>
            <a:off x="0" y="1172300"/>
            <a:ext cx="47418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Our team</a:t>
            </a:r>
            <a:endParaRPr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Problem statement</a:t>
            </a:r>
            <a:endParaRPr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Proposed Framework</a:t>
            </a:r>
            <a:endParaRPr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Primary Results</a:t>
            </a:r>
            <a:endParaRPr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Challenges and Key Learning</a:t>
            </a:r>
            <a:endParaRPr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>
                <a:solidFill>
                  <a:srgbClr val="000000"/>
                </a:solidFill>
              </a:rPr>
              <a:t>Future 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1020" y="1343285"/>
            <a:ext cx="3892262" cy="31692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leaning on a railing&#10;&#10;Description automatically generated" id="112" name="Google Shape;112;p4"/>
          <p:cNvPicPr preferRelativeResize="0"/>
          <p:nvPr/>
        </p:nvPicPr>
        <p:blipFill rotWithShape="1">
          <a:blip r:embed="rId3">
            <a:alphaModFix/>
          </a:blip>
          <a:srcRect b="2123" l="0" r="3" t="0"/>
          <a:stretch/>
        </p:blipFill>
        <p:spPr>
          <a:xfrm>
            <a:off x="1031193" y="1285439"/>
            <a:ext cx="3190676" cy="3123020"/>
          </a:xfrm>
          <a:custGeom>
            <a:rect b="b" l="l" r="r" t="t"/>
            <a:pathLst>
              <a:path extrusionOk="0" h="4649163" w="4749880">
                <a:moveTo>
                  <a:pt x="2718236" y="0"/>
                </a:moveTo>
                <a:cubicBezTo>
                  <a:pt x="3030546" y="0"/>
                  <a:pt x="3317985" y="62532"/>
                  <a:pt x="3572705" y="185687"/>
                </a:cubicBezTo>
                <a:cubicBezTo>
                  <a:pt x="3811423" y="301196"/>
                  <a:pt x="4021090" y="469790"/>
                  <a:pt x="4195896" y="686689"/>
                </a:cubicBezTo>
                <a:cubicBezTo>
                  <a:pt x="4553158" y="1130148"/>
                  <a:pt x="4749880" y="1760356"/>
                  <a:pt x="4749880" y="2461272"/>
                </a:cubicBezTo>
                <a:cubicBezTo>
                  <a:pt x="4749880" y="2740917"/>
                  <a:pt x="4673739" y="2965354"/>
                  <a:pt x="4503111" y="3189047"/>
                </a:cubicBezTo>
                <a:cubicBezTo>
                  <a:pt x="4324634" y="3423040"/>
                  <a:pt x="4056458" y="3638559"/>
                  <a:pt x="3772486" y="3866711"/>
                </a:cubicBezTo>
                <a:cubicBezTo>
                  <a:pt x="3720094" y="3908754"/>
                  <a:pt x="3665970" y="3952283"/>
                  <a:pt x="3611846" y="3996342"/>
                </a:cubicBezTo>
                <a:cubicBezTo>
                  <a:pt x="3127378" y="4390647"/>
                  <a:pt x="2773787" y="4649163"/>
                  <a:pt x="2291868" y="4649163"/>
                </a:cubicBezTo>
                <a:cubicBezTo>
                  <a:pt x="1557573" y="4649163"/>
                  <a:pt x="1037534" y="4331830"/>
                  <a:pt x="553065" y="3588023"/>
                </a:cubicBezTo>
                <a:cubicBezTo>
                  <a:pt x="489666" y="3490667"/>
                  <a:pt x="427693" y="3402125"/>
                  <a:pt x="367759" y="3316553"/>
                </a:cubicBezTo>
                <a:cubicBezTo>
                  <a:pt x="119358" y="2961743"/>
                  <a:pt x="0" y="2777225"/>
                  <a:pt x="0" y="2461272"/>
                </a:cubicBezTo>
                <a:cubicBezTo>
                  <a:pt x="0" y="2147549"/>
                  <a:pt x="74815" y="1837646"/>
                  <a:pt x="222205" y="1540167"/>
                </a:cubicBezTo>
                <a:cubicBezTo>
                  <a:pt x="366434" y="1249162"/>
                  <a:pt x="572635" y="982790"/>
                  <a:pt x="835001" y="748690"/>
                </a:cubicBezTo>
                <a:cubicBezTo>
                  <a:pt x="1092881" y="518520"/>
                  <a:pt x="1399176" y="328694"/>
                  <a:pt x="1720966" y="199806"/>
                </a:cubicBezTo>
                <a:cubicBezTo>
                  <a:pt x="2051418" y="67205"/>
                  <a:pt x="2387070" y="0"/>
                  <a:pt x="2718236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A person standing on a mountain&#10;&#10;Description automatically generated" id="113" name="Google Shape;113;p4"/>
          <p:cNvPicPr preferRelativeResize="0"/>
          <p:nvPr/>
        </p:nvPicPr>
        <p:blipFill rotWithShape="1">
          <a:blip r:embed="rId4">
            <a:alphaModFix/>
          </a:blip>
          <a:srcRect b="0" l="0" r="-1" t="30814"/>
          <a:stretch/>
        </p:blipFill>
        <p:spPr>
          <a:xfrm>
            <a:off x="4922133" y="1362636"/>
            <a:ext cx="3218112" cy="2968625"/>
          </a:xfrm>
          <a:custGeom>
            <a:rect b="b" l="l" r="r" t="t"/>
            <a:pathLst>
              <a:path extrusionOk="0" h="4419318" w="4790724">
                <a:moveTo>
                  <a:pt x="2049114" y="0"/>
                </a:moveTo>
                <a:cubicBezTo>
                  <a:pt x="2383128" y="0"/>
                  <a:pt x="2721666" y="63883"/>
                  <a:pt x="3054960" y="189928"/>
                </a:cubicBezTo>
                <a:cubicBezTo>
                  <a:pt x="3379517" y="312444"/>
                  <a:pt x="3688445" y="492886"/>
                  <a:pt x="3948543" y="711677"/>
                </a:cubicBezTo>
                <a:cubicBezTo>
                  <a:pt x="4213165" y="934203"/>
                  <a:pt x="4421139" y="1187406"/>
                  <a:pt x="4566608" y="1464024"/>
                </a:cubicBezTo>
                <a:cubicBezTo>
                  <a:pt x="4715266" y="1746796"/>
                  <a:pt x="4790724" y="2041379"/>
                  <a:pt x="4790724" y="2339591"/>
                </a:cubicBezTo>
                <a:cubicBezTo>
                  <a:pt x="4790724" y="2639925"/>
                  <a:pt x="4670339" y="2815320"/>
                  <a:pt x="4419803" y="3152589"/>
                </a:cubicBezTo>
                <a:cubicBezTo>
                  <a:pt x="4359353" y="3233931"/>
                  <a:pt x="4296847" y="3318096"/>
                  <a:pt x="4232903" y="3410638"/>
                </a:cubicBezTo>
                <a:cubicBezTo>
                  <a:pt x="3744268" y="4117673"/>
                  <a:pt x="3219758" y="4419318"/>
                  <a:pt x="2479148" y="4419318"/>
                </a:cubicBezTo>
                <a:cubicBezTo>
                  <a:pt x="1993086" y="4419318"/>
                  <a:pt x="1636454" y="4173582"/>
                  <a:pt x="1147820" y="3798771"/>
                </a:cubicBezTo>
                <a:cubicBezTo>
                  <a:pt x="1093231" y="3756891"/>
                  <a:pt x="1038641" y="3715513"/>
                  <a:pt x="985799" y="3675549"/>
                </a:cubicBezTo>
                <a:cubicBezTo>
                  <a:pt x="699385" y="3458676"/>
                  <a:pt x="428903" y="3253812"/>
                  <a:pt x="248892" y="3031387"/>
                </a:cubicBezTo>
                <a:cubicBezTo>
                  <a:pt x="76796" y="2818753"/>
                  <a:pt x="0" y="2605411"/>
                  <a:pt x="0" y="2339591"/>
                </a:cubicBezTo>
                <a:cubicBezTo>
                  <a:pt x="0" y="1673328"/>
                  <a:pt x="198414" y="1074276"/>
                  <a:pt x="558748" y="652741"/>
                </a:cubicBezTo>
                <a:cubicBezTo>
                  <a:pt x="735057" y="446564"/>
                  <a:pt x="946527" y="286306"/>
                  <a:pt x="1187298" y="176507"/>
                </a:cubicBezTo>
                <a:cubicBezTo>
                  <a:pt x="1444208" y="59441"/>
                  <a:pt x="1734119" y="0"/>
                  <a:pt x="204911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4" name="Google Shape;114;p4"/>
          <p:cNvSpPr txBox="1"/>
          <p:nvPr/>
        </p:nvSpPr>
        <p:spPr>
          <a:xfrm>
            <a:off x="1243226" y="4408459"/>
            <a:ext cx="2766609" cy="5962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Bam Thongmak</a:t>
            </a:r>
            <a:b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pt8527@utexas.edu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4"/>
          <p:cNvSpPr txBox="1"/>
          <p:nvPr/>
        </p:nvSpPr>
        <p:spPr>
          <a:xfrm>
            <a:off x="5147884" y="4408459"/>
            <a:ext cx="2766609" cy="5962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Roboto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Pat Wongwiset</a:t>
            </a:r>
            <a:b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pat_wongwiset@utexas.edu</a:t>
            </a:r>
            <a:endParaRPr/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82905" y="274237"/>
            <a:ext cx="2757340" cy="74890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247199" y="49400"/>
            <a:ext cx="5135705" cy="112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Our Team: CyberPATH</a:t>
            </a:r>
            <a:endParaRPr b="1" i="0" sz="3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/>
          <p:nvPr>
            <p:ph type="title"/>
          </p:nvPr>
        </p:nvSpPr>
        <p:spPr>
          <a:xfrm>
            <a:off x="207025" y="410000"/>
            <a:ext cx="8985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Problem Statement: Automating material selection</a:t>
            </a:r>
            <a:endParaRPr b="1"/>
          </a:p>
        </p:txBody>
      </p:sp>
      <p:grpSp>
        <p:nvGrpSpPr>
          <p:cNvPr id="124" name="Google Shape;124;p5"/>
          <p:cNvGrpSpPr/>
          <p:nvPr/>
        </p:nvGrpSpPr>
        <p:grpSpPr>
          <a:xfrm>
            <a:off x="431925" y="1304874"/>
            <a:ext cx="3915788" cy="2671903"/>
            <a:chOff x="431925" y="1304874"/>
            <a:chExt cx="2628925" cy="3416401"/>
          </a:xfrm>
        </p:grpSpPr>
        <p:sp>
          <p:nvSpPr>
            <p:cNvPr id="125" name="Google Shape;125;p5"/>
            <p:cNvSpPr txBox="1"/>
            <p:nvPr/>
          </p:nvSpPr>
          <p:spPr>
            <a:xfrm>
              <a:off x="431925" y="1304874"/>
              <a:ext cx="2628900" cy="69740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5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Challenges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" name="Google Shape;128;p5"/>
          <p:cNvSpPr txBox="1"/>
          <p:nvPr>
            <p:ph idx="4294967295" type="body"/>
          </p:nvPr>
        </p:nvSpPr>
        <p:spPr>
          <a:xfrm>
            <a:off x="508324" y="1850300"/>
            <a:ext cx="3658233" cy="27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en" sz="1600"/>
              <a:t>Determine appropriate material to satisfy its function and design requirement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en" sz="1600"/>
              <a:t>Improve overall quality, durability, and reliability</a:t>
            </a:r>
            <a:endParaRPr/>
          </a:p>
          <a:p>
            <a:pPr indent="-171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600"/>
          </a:p>
          <a:p>
            <a:pPr indent="-171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</p:txBody>
      </p:sp>
      <p:grpSp>
        <p:nvGrpSpPr>
          <p:cNvPr id="129" name="Google Shape;129;p5"/>
          <p:cNvGrpSpPr/>
          <p:nvPr/>
        </p:nvGrpSpPr>
        <p:grpSpPr>
          <a:xfrm>
            <a:off x="4796289" y="1304875"/>
            <a:ext cx="4048761" cy="2671902"/>
            <a:chOff x="6212550" y="1304875"/>
            <a:chExt cx="2632500" cy="3416400"/>
          </a:xfrm>
        </p:grpSpPr>
        <p:sp>
          <p:nvSpPr>
            <p:cNvPr id="130" name="Google Shape;130;p5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"/>
            <p:cNvSpPr txBox="1"/>
            <p:nvPr/>
          </p:nvSpPr>
          <p:spPr>
            <a:xfrm>
              <a:off x="6212550" y="1304875"/>
              <a:ext cx="2632500" cy="69740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5"/>
          <p:cNvSpPr txBox="1"/>
          <p:nvPr>
            <p:ph idx="4294967295" type="body"/>
          </p:nvPr>
        </p:nvSpPr>
        <p:spPr>
          <a:xfrm>
            <a:off x="5033175" y="1319211"/>
            <a:ext cx="24945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Goals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3" name="Google Shape;133;p5"/>
          <p:cNvSpPr txBox="1"/>
          <p:nvPr>
            <p:ph idx="4294967295" type="body"/>
          </p:nvPr>
        </p:nvSpPr>
        <p:spPr>
          <a:xfrm>
            <a:off x="5033174" y="1850300"/>
            <a:ext cx="3678863" cy="27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❑"/>
            </a:pPr>
            <a:r>
              <a:rPr lang="en" sz="1600"/>
              <a:t>Leverage historical designs to provide material suggestions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Noto Sans Symbols"/>
              <a:buChar char="❑"/>
            </a:pPr>
            <a:r>
              <a:rPr lang="en" sz="1600"/>
              <a:t>Suggest better performing alternatives </a:t>
            </a:r>
            <a:endParaRPr sz="1600"/>
          </a:p>
        </p:txBody>
      </p:sp>
      <p:sp>
        <p:nvSpPr>
          <p:cNvPr id="134" name="Google Shape;134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"/>
          <p:cNvSpPr txBox="1"/>
          <p:nvPr>
            <p:ph type="title"/>
          </p:nvPr>
        </p:nvSpPr>
        <p:spPr>
          <a:xfrm>
            <a:off x="311700" y="2828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Proposed Framework</a:t>
            </a:r>
            <a:endParaRPr b="1"/>
          </a:p>
        </p:txBody>
      </p:sp>
      <p:pic>
        <p:nvPicPr>
          <p:cNvPr id="140" name="Google Shape;14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9050"/>
            <a:ext cx="8839202" cy="390402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/>
              <a:t>Primary Results</a:t>
            </a:r>
            <a:endParaRPr b="1"/>
          </a:p>
        </p:txBody>
      </p:sp>
      <p:sp>
        <p:nvSpPr>
          <p:cNvPr id="147" name="Google Shape;147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Model 1: </a:t>
            </a:r>
            <a:r>
              <a:rPr b="1" lang="en" sz="2800"/>
              <a:t>Random Forest</a:t>
            </a:r>
            <a:endParaRPr b="1" sz="2800"/>
          </a:p>
        </p:txBody>
      </p:sp>
      <p:sp>
        <p:nvSpPr>
          <p:cNvPr id="153" name="Google Shape;153;p10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Challenge 2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4" name="Google Shape;154;p10"/>
          <p:cNvPicPr preferRelativeResize="0"/>
          <p:nvPr/>
        </p:nvPicPr>
        <p:blipFill rotWithShape="1">
          <a:blip r:embed="rId3">
            <a:alphaModFix/>
          </a:blip>
          <a:srcRect b="0" l="0" r="9592" t="0"/>
          <a:stretch/>
        </p:blipFill>
        <p:spPr>
          <a:xfrm>
            <a:off x="791125" y="1488075"/>
            <a:ext cx="3328415" cy="331012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75a558e0c7_1_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Model 1: </a:t>
            </a:r>
            <a:r>
              <a:rPr b="1" lang="en" sz="2800"/>
              <a:t>Random Forest</a:t>
            </a:r>
            <a:endParaRPr b="1" sz="2800"/>
          </a:p>
        </p:txBody>
      </p:sp>
      <p:sp>
        <p:nvSpPr>
          <p:cNvPr id="161" name="Google Shape;161;g275a558e0c7_1_4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Challenge 2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62" name="Google Shape;162;g275a558e0c7_1_4"/>
          <p:cNvCxnSpPr/>
          <p:nvPr/>
        </p:nvCxnSpPr>
        <p:spPr>
          <a:xfrm flipH="1" rot="10800000">
            <a:off x="4353711" y="2932987"/>
            <a:ext cx="513000" cy="2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3" name="Google Shape;163;g275a558e0c7_1_4"/>
          <p:cNvSpPr txBox="1"/>
          <p:nvPr/>
        </p:nvSpPr>
        <p:spPr>
          <a:xfrm>
            <a:off x="5109238" y="4798200"/>
            <a:ext cx="30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Apply grid search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" name="Google Shape;164;g275a558e0c7_1_4"/>
          <p:cNvPicPr preferRelativeResize="0"/>
          <p:nvPr/>
        </p:nvPicPr>
        <p:blipFill rotWithShape="1">
          <a:blip r:embed="rId3">
            <a:alphaModFix/>
          </a:blip>
          <a:srcRect b="0" l="0" r="9592" t="0"/>
          <a:stretch/>
        </p:blipFill>
        <p:spPr>
          <a:xfrm>
            <a:off x="791125" y="1488075"/>
            <a:ext cx="3328415" cy="3310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75a558e0c7_1_4"/>
          <p:cNvPicPr preferRelativeResize="0"/>
          <p:nvPr/>
        </p:nvPicPr>
        <p:blipFill rotWithShape="1">
          <a:blip r:embed="rId4">
            <a:alphaModFix/>
          </a:blip>
          <a:srcRect b="0" l="19354" r="0" t="0"/>
          <a:stretch/>
        </p:blipFill>
        <p:spPr>
          <a:xfrm>
            <a:off x="5131373" y="1506900"/>
            <a:ext cx="3328416" cy="331012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75a558e0c7_1_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